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3"/>
  </p:handoutMasterIdLst>
  <p:sldIdLst>
    <p:sldId id="262" r:id="rId2"/>
    <p:sldId id="256" r:id="rId3"/>
    <p:sldId id="257" r:id="rId4"/>
    <p:sldId id="313" r:id="rId5"/>
    <p:sldId id="314" r:id="rId6"/>
    <p:sldId id="264" r:id="rId7"/>
    <p:sldId id="277" r:id="rId8"/>
    <p:sldId id="278" r:id="rId9"/>
    <p:sldId id="279" r:id="rId10"/>
    <p:sldId id="266" r:id="rId11"/>
    <p:sldId id="267" r:id="rId12"/>
    <p:sldId id="308" r:id="rId13"/>
    <p:sldId id="280" r:id="rId14"/>
    <p:sldId id="282" r:id="rId15"/>
    <p:sldId id="283" r:id="rId16"/>
    <p:sldId id="284" r:id="rId17"/>
    <p:sldId id="309" r:id="rId18"/>
    <p:sldId id="285" r:id="rId19"/>
    <p:sldId id="287" r:id="rId20"/>
    <p:sldId id="288" r:id="rId21"/>
    <p:sldId id="289" r:id="rId22"/>
    <p:sldId id="310" r:id="rId23"/>
    <p:sldId id="290" r:id="rId24"/>
    <p:sldId id="293" r:id="rId25"/>
    <p:sldId id="292" r:id="rId26"/>
    <p:sldId id="294" r:id="rId27"/>
    <p:sldId id="311" r:id="rId28"/>
    <p:sldId id="295" r:id="rId29"/>
    <p:sldId id="297" r:id="rId30"/>
    <p:sldId id="298" r:id="rId31"/>
    <p:sldId id="299" r:id="rId32"/>
    <p:sldId id="312" r:id="rId33"/>
    <p:sldId id="300" r:id="rId34"/>
    <p:sldId id="302" r:id="rId35"/>
    <p:sldId id="315" r:id="rId36"/>
    <p:sldId id="303" r:id="rId37"/>
    <p:sldId id="304" r:id="rId38"/>
    <p:sldId id="305" r:id="rId39"/>
    <p:sldId id="306" r:id="rId40"/>
    <p:sldId id="272" r:id="rId41"/>
    <p:sldId id="30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/>
    <p:restoredTop sz="94745"/>
  </p:normalViewPr>
  <p:slideViewPr>
    <p:cSldViewPr snapToGrid="0" snapToObjects="1" showGuides="1">
      <p:cViewPr varScale="1">
        <p:scale>
          <a:sx n="97" d="100"/>
          <a:sy n="97" d="100"/>
        </p:scale>
        <p:origin x="232" y="21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CA1BC3-DA7F-4B4C-9D3F-02DA2A456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CDD6E-C0AE-1644-83DB-D6E0C172D6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8248A-D488-0E41-9B2A-0E4CE66D91EC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4E677-1589-7147-9A7E-DD41521A32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6A3FD-6B9D-DE43-B970-9BACF877A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7A4AD-8E5B-6C43-A085-6D775440C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2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18D7-9819-5942-BA7E-28ED02F33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C2D25-2A44-6C4E-8F1F-289DE3DCF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22777-18AF-7A48-841A-5BEC6699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F55AE-C2DE-ED43-8A36-1D4A29D0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E3B17-01EB-6745-AE4C-43F4FF59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6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DC83-0DD6-1C48-8D7B-76D6CF53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5E392-14C4-524D-B082-ACF01FF05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070A-E482-0E47-8709-14800AB7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CE61-A539-4045-AB23-8E1BCCA5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30994-2EA4-0C4C-BFE1-CC11703D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00EC97-EF84-FD40-B80E-8D2C3FC6E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B2F95-CF38-E846-B24C-BE91E1F2A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321E3-692A-BF45-AFA0-E10A9259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62E7D-54AF-034C-8110-F976EB6F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6CA0E-1CD5-074E-B8DF-5747255A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8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46EB-C3A1-B74B-AC51-6535B2A3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20058-139A-4D4D-86B3-BA874F7A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3D0F7-C58B-DB48-BCAC-A41B646C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82C7E-D309-894B-9B1D-E89D295F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178A9-5472-F84A-A431-D318C445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9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D657-5841-0643-B429-AA7BB2AF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C3F98-B256-E24E-8C51-2FCBA439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88150-5F73-0542-9CC1-F9CCEDA5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E1FF5-411E-1241-BE8E-999D7C3E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D8B5-28C6-624E-9EE9-91E546CF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7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C04C-63E2-8544-A33D-E3B5F9F5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41750-27C9-B14B-96DC-194C50D92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86058-E852-CD49-80DD-AFB99B36F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8DDBD-66D0-F740-AF61-FCD1B156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101EF-9E5E-AD47-8EDF-42AF3F45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5716E-EFF4-4C46-8FD6-55E65D1E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768E-0CD4-2E47-AC4C-087F7580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B6E30-150E-804A-A9B8-E58E37217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186AA-3A4D-7D42-B790-3C5ACCA16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B0BCA-85F6-B348-8366-AF064B24C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1B078-AB64-954A-99E7-74B16817D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A24D3-6793-B649-B86F-144BF800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4BDAEB-8142-7D44-8DEC-33D69A7C4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AA044-7C0B-EA44-88F1-D26012DC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C81-771F-104A-8338-DF013D1C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17D9D-2E7D-5441-8A9D-D6AFB0BD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A288A-151B-9943-B4F7-D0C0AA0D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C9306-665D-C047-A3BE-BCFC7E25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5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9F77F-FB5A-7F4E-917C-CD0B421D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E5C2C-AFA1-514D-B7C3-07D101E7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2B0A3-172E-D440-9487-95938319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6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7142-EBDC-E441-85FD-071FC7CB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308DB-48FE-5D4D-A8BB-02529C5DB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2785B-22A7-0344-B41B-3B91393DC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9D132-E106-AE4A-9AFD-27A3F1BA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C266B-9C3A-7841-8148-B607FEC9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4D511-D12E-8942-81ED-84EA767A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E6DB-F607-9245-B3A6-3345FD6E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E3367-290F-254D-A985-D6E3E186B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BB3A-5617-1A4D-97BF-2E77677A2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D5F6A-5581-DA41-AF2B-BCC4A54E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38F8C-00A9-0341-93A9-62B63409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B7F73-5151-8F48-9953-A2B11AAF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1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00D93-8A8C-D744-B114-2AD28951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5CD2-E48D-0846-A8AC-10DDED635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E73A3-0148-1A41-9889-776598638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A536-9FB8-7349-9EF7-48A3CDB6CF48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5E645-202D-034B-81AC-D94A399CF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A4D5-52B9-F64C-AA6B-7ADD7F413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F004-7145-5E42-AE6F-773E587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80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Impact" panose="020B0806030902050204" pitchFamily="34" charset="0"/>
              </a:rPr>
              <a:t>5 Types of Conflict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336"/>
            <a:ext cx="10515600" cy="47288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i="1" dirty="0">
                <a:solidFill>
                  <a:schemeClr val="bg1"/>
                </a:solidFill>
              </a:rPr>
              <a:t>Competing</a:t>
            </a:r>
          </a:p>
          <a:p>
            <a:pPr marL="0" indent="0" algn="ctr">
              <a:buNone/>
            </a:pPr>
            <a:r>
              <a:rPr lang="en-US" sz="6000" i="1" dirty="0">
                <a:solidFill>
                  <a:schemeClr val="bg1"/>
                </a:solidFill>
              </a:rPr>
              <a:t>Collaborating</a:t>
            </a:r>
          </a:p>
          <a:p>
            <a:pPr marL="0" indent="0" algn="ctr">
              <a:buNone/>
            </a:pPr>
            <a:r>
              <a:rPr lang="en-US" sz="6000" i="1" dirty="0">
                <a:solidFill>
                  <a:schemeClr val="bg1"/>
                </a:solidFill>
              </a:rPr>
              <a:t>Compromising</a:t>
            </a:r>
          </a:p>
          <a:p>
            <a:pPr marL="0" indent="0" algn="ctr">
              <a:buNone/>
            </a:pPr>
            <a:r>
              <a:rPr lang="en-US" sz="6000" i="1" dirty="0">
                <a:solidFill>
                  <a:schemeClr val="bg1"/>
                </a:solidFill>
              </a:rPr>
              <a:t>Avoiding</a:t>
            </a:r>
          </a:p>
          <a:p>
            <a:pPr marL="0" indent="0" algn="ctr">
              <a:buNone/>
            </a:pPr>
            <a:r>
              <a:rPr lang="en-US" sz="6000" i="1" dirty="0">
                <a:solidFill>
                  <a:schemeClr val="bg1"/>
                </a:solidFill>
              </a:rPr>
              <a:t>Accommodating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4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COMPETING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924C9A-5F83-1B40-8030-1BDE97406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9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COMPETING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5889FA-A7C4-8845-A8CE-34DF75AC9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906" y="1740148"/>
            <a:ext cx="6987729" cy="4774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807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COMPETING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chemeClr val="bg1"/>
                </a:solidFill>
              </a:rPr>
              <a:t>“Might makes right”</a:t>
            </a:r>
            <a:endParaRPr lang="en-US" sz="4400" b="1" i="1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Assertive &amp; uncooperative, power-oriented mode to win his/her position</a:t>
            </a: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Standing up for your rights, defending a position you believe is correct, or simply trying to win</a:t>
            </a:r>
          </a:p>
        </p:txBody>
      </p:sp>
    </p:spTree>
    <p:extLst>
      <p:ext uri="{BB962C8B-B14F-4D97-AF65-F5344CB8AC3E}">
        <p14:creationId xmlns:p14="http://schemas.microsoft.com/office/powerpoint/2010/main" val="171855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COMPETING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Benefits </a:t>
            </a:r>
            <a:r>
              <a:rPr lang="en-US" sz="4400" i="1" dirty="0">
                <a:solidFill>
                  <a:schemeClr val="bg1"/>
                </a:solidFill>
              </a:rPr>
              <a:t>(USE VERY SPARINGLY!):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Required to make unpopular decisions (budget cuts or terminating employment) 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Emergency situations (time is of the essence)</a:t>
            </a:r>
          </a:p>
        </p:txBody>
      </p:sp>
    </p:spTree>
    <p:extLst>
      <p:ext uri="{BB962C8B-B14F-4D97-AF65-F5344CB8AC3E}">
        <p14:creationId xmlns:p14="http://schemas.microsoft.com/office/powerpoint/2010/main" val="134409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COMPETING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Benefits </a:t>
            </a:r>
            <a:r>
              <a:rPr lang="en-US" sz="4400" i="1" dirty="0">
                <a:solidFill>
                  <a:schemeClr val="bg1"/>
                </a:solidFill>
              </a:rPr>
              <a:t>(USE VERY SPARINGLY!):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Required to make unpopular decisions (budget cuts or terminating employment) 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Emergency situations (time is of the essence)</a:t>
            </a: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Costs: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Strained work relationships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Decreased initiative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20569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COLLABORATING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12CC2-ABA2-6646-A25C-AF2FCAC6D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7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COLLABORATING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5889FA-A7C4-8845-A8CE-34DF75AC9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906" y="1798379"/>
            <a:ext cx="6987729" cy="465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910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chemeClr val="bg1"/>
                </a:solidFill>
              </a:rPr>
              <a:t>“Two heads are better than one”</a:t>
            </a:r>
            <a:endParaRPr lang="en-US" sz="4400" b="1" i="1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Works to find a solution that fully satisfies the concerns of both</a:t>
            </a: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Learns from the other’s insights and tries to find a creative solution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FF6766-8DB0-224B-AC0E-FBFA473D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COLLABORATING</a:t>
            </a:r>
          </a:p>
        </p:txBody>
      </p:sp>
    </p:spTree>
    <p:extLst>
      <p:ext uri="{BB962C8B-B14F-4D97-AF65-F5344CB8AC3E}">
        <p14:creationId xmlns:p14="http://schemas.microsoft.com/office/powerpoint/2010/main" val="186082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Benefits:</a:t>
            </a:r>
            <a:endParaRPr lang="en-US" sz="4400" i="1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High-quality decisions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Learning and communication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Strengthens relationships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4D07BE-9A96-8049-90AA-C3C2F12A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COLLABORATING</a:t>
            </a:r>
          </a:p>
        </p:txBody>
      </p:sp>
    </p:spTree>
    <p:extLst>
      <p:ext uri="{BB962C8B-B14F-4D97-AF65-F5344CB8AC3E}">
        <p14:creationId xmlns:p14="http://schemas.microsoft.com/office/powerpoint/2010/main" val="28231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996D-40E9-7D46-A04D-0C2B14ADE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946" y="1870543"/>
            <a:ext cx="10972800" cy="2926742"/>
          </a:xfr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  <a:latin typeface="Impact" panose="020B0806030902050204" pitchFamily="34" charset="0"/>
              </a:rPr>
              <a:t>5 TYPES OF </a:t>
            </a:r>
            <a:br>
              <a:rPr lang="en-US" sz="115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11500" dirty="0">
                <a:solidFill>
                  <a:schemeClr val="bg1"/>
                </a:solidFill>
                <a:latin typeface="Impact" panose="020B0806030902050204" pitchFamily="34" charset="0"/>
              </a:rPr>
              <a:t>CONFLICT STYLES</a:t>
            </a:r>
          </a:p>
        </p:txBody>
      </p:sp>
    </p:spTree>
    <p:extLst>
      <p:ext uri="{BB962C8B-B14F-4D97-AF65-F5344CB8AC3E}">
        <p14:creationId xmlns:p14="http://schemas.microsoft.com/office/powerpoint/2010/main" val="308530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Benefits:</a:t>
            </a:r>
            <a:endParaRPr lang="en-US" sz="4400" i="1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High-quality decisions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Learning and communication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Strengthens relationships</a:t>
            </a: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Costs: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Time and energy required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Psychological demands (open to new views)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4D07BE-9A96-8049-90AA-C3C2F12A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COLLABORATING</a:t>
            </a:r>
          </a:p>
        </p:txBody>
      </p:sp>
    </p:spTree>
    <p:extLst>
      <p:ext uri="{BB962C8B-B14F-4D97-AF65-F5344CB8AC3E}">
        <p14:creationId xmlns:p14="http://schemas.microsoft.com/office/powerpoint/2010/main" val="379155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COMPROMISING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1D0-086E-3C46-8FF7-7B955939B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COMPROMISING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5889FA-A7C4-8845-A8CE-34DF75AC9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906" y="1806880"/>
            <a:ext cx="6987729" cy="464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6039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chemeClr val="bg1"/>
                </a:solidFill>
              </a:rPr>
              <a:t>“Split the difference”</a:t>
            </a:r>
            <a:endParaRPr lang="en-US" sz="4400" b="1" i="1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Find an expedient, mutually acceptable solution that partially satisfies both parties</a:t>
            </a: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Best suited for issues of intermediate importance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9994A3-38D1-5A43-AAD9-E0CBDF36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COMPROMISING</a:t>
            </a:r>
          </a:p>
        </p:txBody>
      </p:sp>
    </p:spTree>
    <p:extLst>
      <p:ext uri="{BB962C8B-B14F-4D97-AF65-F5344CB8AC3E}">
        <p14:creationId xmlns:p14="http://schemas.microsoft.com/office/powerpoint/2010/main" val="1019710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Benefits:</a:t>
            </a:r>
            <a:endParaRPr lang="en-US" sz="4400" i="1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Speed and expediency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Fairness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Maintaining relationships – meeting halfway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F0C7D9-A4D9-0448-BF6F-65A9945A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COMPROMISING</a:t>
            </a:r>
          </a:p>
        </p:txBody>
      </p:sp>
    </p:spTree>
    <p:extLst>
      <p:ext uri="{BB962C8B-B14F-4D97-AF65-F5344CB8AC3E}">
        <p14:creationId xmlns:p14="http://schemas.microsoft.com/office/powerpoint/2010/main" val="1754566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Benefits:</a:t>
            </a:r>
            <a:endParaRPr lang="en-US" sz="4400" i="1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Speed and expediency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Fairness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Maintaining relationships – meeting halfway</a:t>
            </a: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Costs: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Suboptimal decisions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Partially sacrificed concerns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F0C7D9-A4D9-0448-BF6F-65A9945A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COMPROMISING</a:t>
            </a:r>
          </a:p>
        </p:txBody>
      </p:sp>
    </p:spTree>
    <p:extLst>
      <p:ext uri="{BB962C8B-B14F-4D97-AF65-F5344CB8AC3E}">
        <p14:creationId xmlns:p14="http://schemas.microsoft.com/office/powerpoint/2010/main" val="3170757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AVOIDING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ACB53-D6E1-0343-9655-87C2CBF29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00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AVOIDING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5889FA-A7C4-8845-A8CE-34DF75AC9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657" y="1806880"/>
            <a:ext cx="6962226" cy="464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2987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chemeClr val="bg1"/>
                </a:solidFill>
              </a:rPr>
              <a:t>“Leave well enough alone”</a:t>
            </a:r>
            <a:endParaRPr lang="en-US" sz="4400" b="1" i="1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Individual does not pursue his/her own concerns OR those of the other person</a:t>
            </a: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Does not address the conflict (sidestepping, postponing, withdrawing)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2CCFF6-7ABD-BE46-8E05-7D2ADC7E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AVOIDING</a:t>
            </a:r>
          </a:p>
        </p:txBody>
      </p:sp>
    </p:spTree>
    <p:extLst>
      <p:ext uri="{BB962C8B-B14F-4D97-AF65-F5344CB8AC3E}">
        <p14:creationId xmlns:p14="http://schemas.microsoft.com/office/powerpoint/2010/main" val="199500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Benefits:</a:t>
            </a:r>
            <a:endParaRPr lang="en-US" sz="4400" i="1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Reducing stress (for the time being)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Steering clear of danger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Setting up more favorable conditions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AD3D13-1D33-6245-8BAD-5B7F6667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AVOIDING</a:t>
            </a:r>
          </a:p>
        </p:txBody>
      </p:sp>
    </p:spTree>
    <p:extLst>
      <p:ext uri="{BB962C8B-B14F-4D97-AF65-F5344CB8AC3E}">
        <p14:creationId xmlns:p14="http://schemas.microsoft.com/office/powerpoint/2010/main" val="230726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11" y="773046"/>
            <a:ext cx="10515600" cy="5665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</a:rPr>
              <a:t>CONFLICT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The condition in which two or more individual’s concerns appear to be incompatible</a:t>
            </a:r>
          </a:p>
          <a:p>
            <a:pPr marL="0" indent="0" algn="ctr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1676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Benefits:</a:t>
            </a:r>
            <a:endParaRPr lang="en-US" sz="4400" i="1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Reducing stress (for the time being)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Steering clear of danger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Setting up more favorable conditions</a:t>
            </a: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Costs: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Declining working relationships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Resentment, delays, and degrading decisions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AD3D13-1D33-6245-8BAD-5B7F6667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AVOIDING</a:t>
            </a:r>
          </a:p>
        </p:txBody>
      </p:sp>
    </p:spTree>
    <p:extLst>
      <p:ext uri="{BB962C8B-B14F-4D97-AF65-F5344CB8AC3E}">
        <p14:creationId xmlns:p14="http://schemas.microsoft.com/office/powerpoint/2010/main" val="1234163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ACCOMMODATING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539A8-1E87-EE4F-A2CE-89966E07A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30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ACCOMMODATING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5889FA-A7C4-8845-A8CE-34DF75AC9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028" y="1806880"/>
            <a:ext cx="4641484" cy="464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1060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chemeClr val="bg1"/>
                </a:solidFill>
              </a:rPr>
              <a:t>“Kill your enemies with kindness”</a:t>
            </a:r>
            <a:endParaRPr lang="en-US" sz="4400" b="1" i="1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Individual neglects his/her concerns to satisfy the concerns of the other person</a:t>
            </a: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Self-sacrifice or yielding to another’s point of view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33225C-9476-D445-B294-CDA125EE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ACCOMMODATING</a:t>
            </a:r>
          </a:p>
        </p:txBody>
      </p:sp>
    </p:spTree>
    <p:extLst>
      <p:ext uri="{BB962C8B-B14F-4D97-AF65-F5344CB8AC3E}">
        <p14:creationId xmlns:p14="http://schemas.microsoft.com/office/powerpoint/2010/main" val="3889727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Benefits:</a:t>
            </a:r>
            <a:endParaRPr lang="en-US" sz="4400" i="1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Restoring harmony &amp; building relationships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Choosing a quick ending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31F749-C572-A94B-9D54-69FB1C28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ACCOMMODATING</a:t>
            </a:r>
          </a:p>
        </p:txBody>
      </p:sp>
    </p:spTree>
    <p:extLst>
      <p:ext uri="{BB962C8B-B14F-4D97-AF65-F5344CB8AC3E}">
        <p14:creationId xmlns:p14="http://schemas.microsoft.com/office/powerpoint/2010/main" val="4294560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05336"/>
            <a:ext cx="10972800" cy="4728814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Benefits:</a:t>
            </a:r>
            <a:endParaRPr lang="en-US" sz="4400" i="1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Restoring harmony &amp; building relationships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Choosing a quick ending</a:t>
            </a:r>
          </a:p>
          <a:p>
            <a:pPr marL="457200" indent="-457200"/>
            <a:r>
              <a:rPr lang="en-US" sz="4400" dirty="0">
                <a:solidFill>
                  <a:schemeClr val="bg1"/>
                </a:solidFill>
              </a:rPr>
              <a:t>Costs: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Sacrificed concerns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Loss of respect</a:t>
            </a:r>
          </a:p>
          <a:p>
            <a:pPr marL="914400" lvl="1" indent="-457200"/>
            <a:r>
              <a:rPr lang="en-US" sz="4000" dirty="0">
                <a:solidFill>
                  <a:schemeClr val="bg1"/>
                </a:solidFill>
              </a:rPr>
              <a:t>Loss of motivation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31F749-C572-A94B-9D54-69FB1C28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97527"/>
            <a:ext cx="10515600" cy="1716594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ACCOMMODATING</a:t>
            </a:r>
          </a:p>
        </p:txBody>
      </p:sp>
    </p:spTree>
    <p:extLst>
      <p:ext uri="{BB962C8B-B14F-4D97-AF65-F5344CB8AC3E}">
        <p14:creationId xmlns:p14="http://schemas.microsoft.com/office/powerpoint/2010/main" val="2835823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6" y="773046"/>
            <a:ext cx="11168743" cy="5665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</a:rPr>
              <a:t>5 Types of Conflict Styles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Each of us is capable of using all FIVE conflict styles. We use some better than others and therefore tend to rely on those styles.</a:t>
            </a:r>
          </a:p>
          <a:p>
            <a:pPr marL="0" indent="0" algn="ctr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0537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6" y="773046"/>
            <a:ext cx="11168743" cy="5665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</a:rPr>
              <a:t>5 Types of Conflict Styles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700088" indent="-700088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What is your primary conflict style and why?</a:t>
            </a:r>
          </a:p>
          <a:p>
            <a:pPr marL="0" indent="0" algn="ctr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1A35D-49CE-C041-8369-5E62153D6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03" y="4687403"/>
            <a:ext cx="2119541" cy="144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6FDE2F-28C0-BE44-9124-778C57599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15" y="4687402"/>
            <a:ext cx="2180487" cy="144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A84A9B-21C2-3343-B77B-392385CFA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338" y="4687403"/>
            <a:ext cx="2172528" cy="144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9F4BC9-484D-C344-A40B-DD0F06213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999" y="4687401"/>
            <a:ext cx="2172530" cy="144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6CEBEF-4CB3-354D-847E-6C5E7A2A88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789" b="24156"/>
          <a:stretch/>
        </p:blipFill>
        <p:spPr>
          <a:xfrm>
            <a:off x="9677921" y="4687401"/>
            <a:ext cx="2159992" cy="144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874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6" y="773046"/>
            <a:ext cx="11168743" cy="5665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</a:rPr>
              <a:t>5 Types of Conflict Styles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700088" indent="-700088">
              <a:buAutoNum type="arabicPeriod"/>
            </a:pPr>
            <a:r>
              <a:rPr lang="en-US" sz="6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your primary conflict style and why?</a:t>
            </a:r>
          </a:p>
          <a:p>
            <a:pPr marL="700088" indent="-700088">
              <a:buAutoNum type="arabicPeriod"/>
            </a:pPr>
            <a:r>
              <a:rPr lang="en-US" sz="6000" dirty="0">
                <a:solidFill>
                  <a:schemeClr val="bg1"/>
                </a:solidFill>
              </a:rPr>
              <a:t>Which conflict style would you like to grow in? Why and how?</a:t>
            </a:r>
          </a:p>
          <a:p>
            <a:pPr marL="0" indent="0" algn="ctr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368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996D-40E9-7D46-A04D-0C2B14ADE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2410122"/>
            <a:ext cx="10972800" cy="2037756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Impact" panose="020B080603090205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4104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11" y="773046"/>
            <a:ext cx="10515600" cy="5665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CONFLICT is a natural and healthy part of human personal and professional relationships.</a:t>
            </a:r>
          </a:p>
          <a:p>
            <a:pPr marL="0" indent="0" algn="ctr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2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B285BE-C2E9-2D45-8A42-25E5969713CC}"/>
              </a:ext>
            </a:extLst>
          </p:cNvPr>
          <p:cNvSpPr txBox="1"/>
          <p:nvPr/>
        </p:nvSpPr>
        <p:spPr>
          <a:xfrm>
            <a:off x="359229" y="4147743"/>
            <a:ext cx="54374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Chaplain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Jonathan Alexander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m: 202-774-8788</a:t>
            </a:r>
          </a:p>
          <a:p>
            <a:pPr algn="ctr"/>
            <a:r>
              <a:rPr lang="en-US" sz="2800" b="1" i="1" dirty="0" err="1">
                <a:solidFill>
                  <a:schemeClr val="bg1"/>
                </a:solidFill>
              </a:rPr>
              <a:t>Jonathan.W.Alexander</a:t>
            </a:r>
            <a:r>
              <a:rPr lang="en-US" sz="2800" b="1" i="1" dirty="0">
                <a:solidFill>
                  <a:schemeClr val="bg1"/>
                </a:solidFill>
              </a:rPr>
              <a:t>@</a:t>
            </a:r>
          </a:p>
          <a:p>
            <a:pPr algn="ctr"/>
            <a:r>
              <a:rPr lang="en-US" sz="2800" b="1" i="1" dirty="0" err="1">
                <a:solidFill>
                  <a:schemeClr val="bg1"/>
                </a:solidFill>
              </a:rPr>
              <a:t>uscg.mil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73759-57D1-8A4E-A02E-A2E9905D3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84" y="1499522"/>
            <a:ext cx="2508704" cy="25087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41D664-783F-1D4C-A206-82F6DC943EE3}"/>
              </a:ext>
            </a:extLst>
          </p:cNvPr>
          <p:cNvSpPr txBox="1">
            <a:spLocks/>
          </p:cNvSpPr>
          <p:nvPr/>
        </p:nvSpPr>
        <p:spPr>
          <a:xfrm>
            <a:off x="693964" y="163286"/>
            <a:ext cx="10727872" cy="1496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chemeClr val="bg1"/>
                </a:solidFill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1D8967-1D85-3342-A08C-05342A2F7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45" y="1499522"/>
            <a:ext cx="5237913" cy="1357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8C3ECB-24EA-9241-B423-6BD2A659E24D}"/>
              </a:ext>
            </a:extLst>
          </p:cNvPr>
          <p:cNvSpPr txBox="1"/>
          <p:nvPr/>
        </p:nvSpPr>
        <p:spPr>
          <a:xfrm>
            <a:off x="6385080" y="2973648"/>
            <a:ext cx="51108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CG Support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www.cgsuprt.com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855-CG SUPRT</a:t>
            </a:r>
          </a:p>
          <a:p>
            <a:pPr algn="ctr"/>
            <a:endParaRPr lang="en-US" sz="1400" b="1" i="1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Counseling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Financial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Health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Legal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Personal Growth</a:t>
            </a:r>
          </a:p>
        </p:txBody>
      </p:sp>
    </p:spTree>
    <p:extLst>
      <p:ext uri="{BB962C8B-B14F-4D97-AF65-F5344CB8AC3E}">
        <p14:creationId xmlns:p14="http://schemas.microsoft.com/office/powerpoint/2010/main" val="897657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6F03AA-5D87-3A4E-9B70-200EB61DB3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2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23DA-9735-094E-92E5-333E165F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11" y="773046"/>
            <a:ext cx="10515600" cy="5665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CONFLICT is a natural and healthy part of human personal and professional relationships.</a:t>
            </a:r>
          </a:p>
          <a:p>
            <a:pPr marL="0" indent="0" algn="ctr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 CONFLICT becomes unhealthy when it is handled in an unproductive manner</a:t>
            </a:r>
          </a:p>
        </p:txBody>
      </p:sp>
    </p:spTree>
    <p:extLst>
      <p:ext uri="{BB962C8B-B14F-4D97-AF65-F5344CB8AC3E}">
        <p14:creationId xmlns:p14="http://schemas.microsoft.com/office/powerpoint/2010/main" val="411337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" y="197527"/>
            <a:ext cx="11648661" cy="1716594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  <a:t>Thomas-Kilmann Conflict </a:t>
            </a:r>
            <a:b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  <a:t>Mode Instrument</a:t>
            </a:r>
          </a:p>
        </p:txBody>
      </p:sp>
      <p:pic>
        <p:nvPicPr>
          <p:cNvPr id="6" name="Content Placeholder 5" descr="TKI Conflict Model">
            <a:extLst>
              <a:ext uri="{FF2B5EF4-FFF2-40B4-BE49-F238E27FC236}">
                <a16:creationId xmlns:a16="http://schemas.microsoft.com/office/drawing/2014/main" id="{1562262E-85FB-904D-B3F8-E8278CEFE2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0" y="2133597"/>
            <a:ext cx="4598504" cy="4479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61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" y="197527"/>
            <a:ext cx="11648661" cy="1716594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  <a:t>Thomas-Kilmann Conflict </a:t>
            </a:r>
            <a:b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  <a:t>Mode Instrument</a:t>
            </a:r>
          </a:p>
        </p:txBody>
      </p:sp>
      <p:pic>
        <p:nvPicPr>
          <p:cNvPr id="6" name="Content Placeholder 5" descr="TKI Conflict Model">
            <a:extLst>
              <a:ext uri="{FF2B5EF4-FFF2-40B4-BE49-F238E27FC236}">
                <a16:creationId xmlns:a16="http://schemas.microsoft.com/office/drawing/2014/main" id="{1562262E-85FB-904D-B3F8-E8278CEFE2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0" y="2133597"/>
            <a:ext cx="4598504" cy="4479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0A418A-7099-EB44-8DFF-DDADD6F6C9C3}"/>
              </a:ext>
            </a:extLst>
          </p:cNvPr>
          <p:cNvSpPr txBox="1"/>
          <p:nvPr/>
        </p:nvSpPr>
        <p:spPr>
          <a:xfrm>
            <a:off x="543339" y="2557669"/>
            <a:ext cx="2915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ASSERTIVENESS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degree to which you try to satisfy your own concerns during conflict</a:t>
            </a:r>
          </a:p>
        </p:txBody>
      </p:sp>
    </p:spTree>
    <p:extLst>
      <p:ext uri="{BB962C8B-B14F-4D97-AF65-F5344CB8AC3E}">
        <p14:creationId xmlns:p14="http://schemas.microsoft.com/office/powerpoint/2010/main" val="107201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" y="197527"/>
            <a:ext cx="11648661" cy="1716594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  <a:t>Thomas-Kilmann Conflict </a:t>
            </a:r>
            <a:b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  <a:t>Mode Instrument</a:t>
            </a:r>
          </a:p>
        </p:txBody>
      </p:sp>
      <p:pic>
        <p:nvPicPr>
          <p:cNvPr id="6" name="Content Placeholder 5" descr="TKI Conflict Model">
            <a:extLst>
              <a:ext uri="{FF2B5EF4-FFF2-40B4-BE49-F238E27FC236}">
                <a16:creationId xmlns:a16="http://schemas.microsoft.com/office/drawing/2014/main" id="{1562262E-85FB-904D-B3F8-E8278CEFE2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0" y="2133597"/>
            <a:ext cx="4598504" cy="4479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0A418A-7099-EB44-8DFF-DDADD6F6C9C3}"/>
              </a:ext>
            </a:extLst>
          </p:cNvPr>
          <p:cNvSpPr txBox="1"/>
          <p:nvPr/>
        </p:nvSpPr>
        <p:spPr>
          <a:xfrm>
            <a:off x="543339" y="2557668"/>
            <a:ext cx="2915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2">
                    <a:lumMod val="50000"/>
                  </a:schemeClr>
                </a:solidFill>
              </a:rPr>
              <a:t>ASSERTIVENESS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the degree to which you try to satisfy your own concerns during conflict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D8540-8E0E-544F-84E2-386C48C3063D}"/>
              </a:ext>
            </a:extLst>
          </p:cNvPr>
          <p:cNvSpPr txBox="1"/>
          <p:nvPr/>
        </p:nvSpPr>
        <p:spPr>
          <a:xfrm>
            <a:off x="8587408" y="2557668"/>
            <a:ext cx="34588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COOPERATIVENESS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degree to which you try to satisfy the other individuals’ concerns during conflict</a:t>
            </a:r>
          </a:p>
        </p:txBody>
      </p:sp>
    </p:spTree>
    <p:extLst>
      <p:ext uri="{BB962C8B-B14F-4D97-AF65-F5344CB8AC3E}">
        <p14:creationId xmlns:p14="http://schemas.microsoft.com/office/powerpoint/2010/main" val="414906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FD28-834E-9B41-8565-77221C89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" y="197527"/>
            <a:ext cx="11648661" cy="1716594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  <a:t>Thomas-Kilmann Conflict </a:t>
            </a:r>
            <a:b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5200" dirty="0">
                <a:solidFill>
                  <a:schemeClr val="bg1"/>
                </a:solidFill>
                <a:latin typeface="Impact" panose="020B0806030902050204" pitchFamily="34" charset="0"/>
              </a:rPr>
              <a:t>Mode Instrument</a:t>
            </a:r>
          </a:p>
        </p:txBody>
      </p:sp>
      <p:pic>
        <p:nvPicPr>
          <p:cNvPr id="6" name="Content Placeholder 5" descr="TKI Conflict Model">
            <a:extLst>
              <a:ext uri="{FF2B5EF4-FFF2-40B4-BE49-F238E27FC236}">
                <a16:creationId xmlns:a16="http://schemas.microsoft.com/office/drawing/2014/main" id="{1562262E-85FB-904D-B3F8-E8278CEFE2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0" y="2133597"/>
            <a:ext cx="4598504" cy="4479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0A418A-7099-EB44-8DFF-DDADD6F6C9C3}"/>
              </a:ext>
            </a:extLst>
          </p:cNvPr>
          <p:cNvSpPr txBox="1"/>
          <p:nvPr/>
        </p:nvSpPr>
        <p:spPr>
          <a:xfrm>
            <a:off x="543339" y="2557668"/>
            <a:ext cx="2915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ASSERTIVENESS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degree to which you try to satisfy your own concerns during conflict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D8540-8E0E-544F-84E2-386C48C3063D}"/>
              </a:ext>
            </a:extLst>
          </p:cNvPr>
          <p:cNvSpPr txBox="1"/>
          <p:nvPr/>
        </p:nvSpPr>
        <p:spPr>
          <a:xfrm>
            <a:off x="8587408" y="2557668"/>
            <a:ext cx="34588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COOPERATIVENESS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degree to which you try to satisfy the other individuals’ concerns during conflict</a:t>
            </a:r>
          </a:p>
        </p:txBody>
      </p:sp>
    </p:spTree>
    <p:extLst>
      <p:ext uri="{BB962C8B-B14F-4D97-AF65-F5344CB8AC3E}">
        <p14:creationId xmlns:p14="http://schemas.microsoft.com/office/powerpoint/2010/main" val="405722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8097</TotalTime>
  <Words>646</Words>
  <Application>Microsoft Macintosh PowerPoint</Application>
  <PresentationFormat>Widescreen</PresentationFormat>
  <Paragraphs>151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Impact</vt:lpstr>
      <vt:lpstr>Office Theme</vt:lpstr>
      <vt:lpstr>PowerPoint Presentation</vt:lpstr>
      <vt:lpstr>5 TYPES OF  CONFLICT STYLES</vt:lpstr>
      <vt:lpstr>PowerPoint Presentation</vt:lpstr>
      <vt:lpstr>PowerPoint Presentation</vt:lpstr>
      <vt:lpstr>PowerPoint Presentation</vt:lpstr>
      <vt:lpstr>Thomas-Kilmann Conflict  Mode Instrument</vt:lpstr>
      <vt:lpstr>Thomas-Kilmann Conflict  Mode Instrument</vt:lpstr>
      <vt:lpstr>Thomas-Kilmann Conflict  Mode Instrument</vt:lpstr>
      <vt:lpstr>Thomas-Kilmann Conflict  Mode Instrument</vt:lpstr>
      <vt:lpstr>5 Types of Conflict Styles</vt:lpstr>
      <vt:lpstr>COMPETING</vt:lpstr>
      <vt:lpstr>COMPETING</vt:lpstr>
      <vt:lpstr>COMPETING</vt:lpstr>
      <vt:lpstr>COMPETING</vt:lpstr>
      <vt:lpstr>COMPETING</vt:lpstr>
      <vt:lpstr>COLLABORATING</vt:lpstr>
      <vt:lpstr>COLLABORATING</vt:lpstr>
      <vt:lpstr>COLLABORATING</vt:lpstr>
      <vt:lpstr>COLLABORATING</vt:lpstr>
      <vt:lpstr>COLLABORATING</vt:lpstr>
      <vt:lpstr>COMPROMISING</vt:lpstr>
      <vt:lpstr>COMPROMISING</vt:lpstr>
      <vt:lpstr>COMPROMISING</vt:lpstr>
      <vt:lpstr>COMPROMISING</vt:lpstr>
      <vt:lpstr>COMPROMISING</vt:lpstr>
      <vt:lpstr>AVOIDING</vt:lpstr>
      <vt:lpstr>AVOIDING</vt:lpstr>
      <vt:lpstr>AVOIDING</vt:lpstr>
      <vt:lpstr>AVOIDING</vt:lpstr>
      <vt:lpstr>AVOIDING</vt:lpstr>
      <vt:lpstr>ACCOMMODATING</vt:lpstr>
      <vt:lpstr>ACCOMMODATING</vt:lpstr>
      <vt:lpstr>ACCOMMODATING</vt:lpstr>
      <vt:lpstr>ACCOMMODATING</vt:lpstr>
      <vt:lpstr>ACCOMMODATING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Alexander</dc:creator>
  <cp:lastModifiedBy>Jonathan W. Alexander</cp:lastModifiedBy>
  <cp:revision>30</cp:revision>
  <cp:lastPrinted>2019-10-22T01:01:09Z</cp:lastPrinted>
  <dcterms:created xsi:type="dcterms:W3CDTF">2019-01-10T20:01:32Z</dcterms:created>
  <dcterms:modified xsi:type="dcterms:W3CDTF">2019-10-23T20:31:00Z</dcterms:modified>
</cp:coreProperties>
</file>